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21" r:id="rId2"/>
    <p:sldId id="262" r:id="rId3"/>
    <p:sldId id="263" r:id="rId4"/>
    <p:sldId id="332" r:id="rId5"/>
    <p:sldId id="333" r:id="rId6"/>
    <p:sldId id="331" r:id="rId7"/>
    <p:sldId id="353" r:id="rId8"/>
    <p:sldId id="259" r:id="rId9"/>
    <p:sldId id="261" r:id="rId10"/>
    <p:sldId id="264" r:id="rId11"/>
    <p:sldId id="322" r:id="rId12"/>
    <p:sldId id="265" r:id="rId13"/>
    <p:sldId id="267" r:id="rId14"/>
    <p:sldId id="268" r:id="rId15"/>
    <p:sldId id="269" r:id="rId16"/>
    <p:sldId id="281" r:id="rId17"/>
    <p:sldId id="347" r:id="rId18"/>
    <p:sldId id="348" r:id="rId19"/>
    <p:sldId id="270" r:id="rId20"/>
    <p:sldId id="273" r:id="rId21"/>
    <p:sldId id="343" r:id="rId22"/>
    <p:sldId id="274" r:id="rId23"/>
    <p:sldId id="344" r:id="rId24"/>
    <p:sldId id="345" r:id="rId25"/>
    <p:sldId id="275" r:id="rId26"/>
    <p:sldId id="276" r:id="rId27"/>
    <p:sldId id="352" r:id="rId28"/>
    <p:sldId id="346" r:id="rId29"/>
    <p:sldId id="350" r:id="rId30"/>
    <p:sldId id="278" r:id="rId31"/>
    <p:sldId id="279" r:id="rId32"/>
    <p:sldId id="356" r:id="rId33"/>
    <p:sldId id="280" r:id="rId34"/>
    <p:sldId id="334" r:id="rId35"/>
    <p:sldId id="283" r:id="rId36"/>
    <p:sldId id="312" r:id="rId37"/>
    <p:sldId id="327" r:id="rId38"/>
    <p:sldId id="329" r:id="rId39"/>
    <p:sldId id="349" r:id="rId40"/>
    <p:sldId id="351" r:id="rId41"/>
    <p:sldId id="328" r:id="rId42"/>
    <p:sldId id="325" r:id="rId43"/>
    <p:sldId id="339" r:id="rId44"/>
    <p:sldId id="326" r:id="rId45"/>
    <p:sldId id="357" r:id="rId46"/>
    <p:sldId id="340" r:id="rId47"/>
    <p:sldId id="294" r:id="rId48"/>
    <p:sldId id="341" r:id="rId49"/>
    <p:sldId id="342" r:id="rId50"/>
    <p:sldId id="355" r:id="rId51"/>
    <p:sldId id="296" r:id="rId52"/>
    <p:sldId id="297" r:id="rId53"/>
    <p:sldId id="336" r:id="rId54"/>
    <p:sldId id="337" r:id="rId55"/>
    <p:sldId id="338" r:id="rId56"/>
    <p:sldId id="299" r:id="rId57"/>
    <p:sldId id="335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44" autoAdjust="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DC755-CB67-49E7-872F-51DD59E3620F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EB421-532F-4E49-8D9D-BC559F2EC4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>
              <a:latin typeface="Sylfae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EB421-532F-4E49-8D9D-BC559F2EC4B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EB421-532F-4E49-8D9D-BC559F2EC4B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01976-F4C8-46C3-9EF3-123A0536E360}" type="datetimeFigureOut">
              <a:rPr lang="en-US" smtClean="0"/>
              <a:pPr/>
              <a:t>27/06/17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E379D-9F19-4789-8491-16B059C5B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139dproc.am/new/wp-content/uploads/2016/05/image6.jp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139dproc.am/new/wp-content/uploads/2016/04/image-310.jpg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139dproc.am/new/wp-content/uploads/2016/10/image-113.jpg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139dproc.am/new/wp-content/uploads/2017/02/%D0%A1%D0%BD%D0%B8%D0%BC%D0%BE%D0%BA.png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139dproc.am/new/wp-content/uploads/2017/04/image-7.jpg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139dproc.am/new/wp-content/uploads/2017/04/image-13.jpg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139dproc.am/new/wp-content/uploads/2017/05/image-14.jpg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139dproc.am/new/wp-content/uploads/2017/05/image-22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139dproc.am/new/wp-content/uploads/2017/02/image3.jpg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139dproc.am/new/wp-content/uploads/2016/12/image-3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http://139dproc.am/new/wp-content/uploads/2016/12/image-51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139dproc.am/new/wp-content/uploads/2017/04/image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139dproc.am/new/wp-content/uploads/2017/04/FotorCreated.jpg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emblema bnage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799"/>
            <a:ext cx="4114800" cy="39624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90600" y="4876800"/>
            <a:ext cx="670560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Sylfaen" pitchFamily="18" charset="0"/>
              </a:rPr>
              <a:t>Բնագիտության մեթոդմիավորման աշխատանքների արտացոլումը նկարներում</a:t>
            </a:r>
            <a:endParaRPr lang="en-US" sz="3200"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8600"/>
            <a:ext cx="8534400" cy="632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 descr="C:\Users\User\Desktop\նկար-հաշվետվ\IMG_1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57912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lfaen" pitchFamily="18" charset="0"/>
              </a:rPr>
              <a:t>&lt;&lt;Մոլորակի&gt;&gt; անկյունը կենսաբանության կաբինետում</a:t>
            </a:r>
            <a:endParaRPr lang="en-US" sz="2800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12-8\12-8 Ejmiacin\DSC009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95800" y="4572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Sylfaen" pitchFamily="18" charset="0"/>
              </a:rPr>
              <a:t>Գենոֆոնդի լաբորատորիայում</a:t>
            </a:r>
            <a:endParaRPr lang="en-US" sz="36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12-8\DSC009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0960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1" smtClean="0">
                <a:solidFill>
                  <a:srgbClr val="FFFF00"/>
                </a:solidFill>
                <a:latin typeface="Sylfaen" pitchFamily="18" charset="0"/>
              </a:rPr>
              <a:t>Գիտության</a:t>
            </a:r>
            <a:r>
              <a:rPr lang="en-US" sz="2400" b="1" noProof="1" smtClean="0">
                <a:solidFill>
                  <a:srgbClr val="FFFF00"/>
                </a:solidFill>
                <a:latin typeface="Sylfaen" pitchFamily="18" charset="0"/>
              </a:rPr>
              <a:t>  ապագա  </a:t>
            </a:r>
            <a:r>
              <a:rPr lang="en-US" sz="2400" b="1" noProof="1" smtClean="0">
                <a:solidFill>
                  <a:srgbClr val="FFFF00"/>
                </a:solidFill>
                <a:latin typeface="Sylfaen" pitchFamily="18" charset="0"/>
              </a:rPr>
              <a:t>մշակները</a:t>
            </a:r>
            <a:endParaRPr lang="en-US" sz="2400" b="1" noProof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Միրզոյան\դպրոցի կայք\տնկարան\CIMG84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3400" y="5638800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  <a:latin typeface="Sylfaen" pitchFamily="18" charset="0"/>
              </a:rPr>
              <a:t>Բնագիտության մեթոդմիավորումը համագործակցում է  &lt;&lt;Էյ-Թի-Փի  Բարեգործական  հիմնադրամի Հայաստան  Ծառատունկ  ծրագրին&gt;&gt; </a:t>
            </a:r>
            <a:endParaRPr lang="en-US" sz="24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Միրզոյան\դպրոցի կայք\տնկարան\տնկարան նկարներ\CIMG84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57912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FF00"/>
                </a:solidFill>
                <a:latin typeface="Sylfaen" pitchFamily="18" charset="0"/>
              </a:rPr>
              <a:t>Տնկարանում…</a:t>
            </a:r>
            <a:endParaRPr lang="en-US" sz="40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Միրզոյան\դպրոցի կայք\տնկարան\CIMG85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60960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FF00"/>
                </a:solidFill>
              </a:rPr>
              <a:t>Ջերմատանը…</a:t>
            </a:r>
            <a:endParaRPr lang="en-US" sz="40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20161004_1421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60198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FF00"/>
                </a:solidFill>
                <a:latin typeface="Sylfaen" pitchFamily="18" charset="0"/>
              </a:rPr>
              <a:t>Դաս  կենդանաբանության  թանգարանում</a:t>
            </a:r>
            <a:endParaRPr lang="en-US" sz="28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3048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Sylfaen" pitchFamily="18" charset="0"/>
              </a:rPr>
              <a:t>Այց  ցուցահան</a:t>
            </a:r>
            <a:r>
              <a:rPr lang="en-US" sz="4000" b="1" smtClean="0">
                <a:solidFill>
                  <a:srgbClr val="FFFF00"/>
                </a:solidFill>
                <a:latin typeface="Sylfaen" pitchFamily="18" charset="0"/>
              </a:rPr>
              <a:t>դես</a:t>
            </a:r>
            <a:endParaRPr lang="en-US" sz="40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</a:rPr>
              <a:t>ՈՒսուցչի ակումբ` զեկուցում  է  Քիմիայի համահայկական  7- րդ  մրցաշարի  մասնակից  դպրոցի Բումերանգ  թիմը</a:t>
            </a:r>
            <a:endParaRPr lang="en-US" sz="24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նկար-հաշվետվ\20161013_120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89916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54864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Sylfaen" pitchFamily="18" charset="0"/>
              </a:rPr>
              <a:t>ՄՄ նախագահը  իր  դիրքում</a:t>
            </a:r>
            <a:endParaRPr lang="en-US" sz="36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3)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FF00"/>
                </a:solidFill>
                <a:latin typeface="Sylfaen" pitchFamily="18" charset="0"/>
              </a:rPr>
              <a:t>ՈՒսուցչի ակումբ` &lt;&lt;էկոլոգիական ոտնահետք&gt;&gt;</a:t>
            </a:r>
            <a:endParaRPr lang="en-US" sz="4400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Nelly\Desktop\VERJIN ZANG 2017\20170503_1436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5791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Sylfaen" pitchFamily="18" charset="0"/>
              </a:rPr>
              <a:t>ՈՒսուցչի ակումբ` &lt;&lt;Ճառագայթահարումը տանը&gt;&gt;</a:t>
            </a:r>
            <a:endParaRPr lang="en-US" sz="32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1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400" y="685800"/>
            <a:ext cx="7332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Sylfaen" pitchFamily="18" charset="0"/>
              </a:rPr>
              <a:t>Ուսուցչի ակումբ`  &lt;&lt;Մոլորակի օրը&gt;&gt;</a:t>
            </a:r>
            <a:endParaRPr lang="en-US" sz="32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209_1447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6096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  <a:latin typeface="Sylfaen" pitchFamily="18" charset="0"/>
              </a:rPr>
              <a:t>ՈՒսուցչի ակումբ` &lt;&lt;Պարիս Հերունի&gt;&gt;</a:t>
            </a:r>
            <a:endParaRPr lang="en-US" sz="3600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303481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Sylfaen" pitchFamily="18" charset="0"/>
                <a:ea typeface="Times New Roman" pitchFamily="18" charset="0"/>
                <a:cs typeface="Sylfaen" pitchFamily="18" charset="0"/>
              </a:rPr>
              <a:t>Ուսուցչի ակումբ`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Sylfaen" pitchFamily="18" charset="0"/>
              </a:rPr>
              <a:t>Գենետիկան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Roboto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Sylfaen" pitchFamily="18" charset="0"/>
              </a:rPr>
              <a:t>նոր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Roboto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Sylfaen" pitchFamily="18" charset="0"/>
              </a:rPr>
              <a:t>հեղափոխության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Roboto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Sylfaen" pitchFamily="18" charset="0"/>
              </a:rPr>
              <a:t>շեմին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1" name="Picture 1" descr="Снимок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2295525"/>
            <a:ext cx="9144000" cy="0"/>
          </a:xfrm>
          <a:prstGeom prst="rect">
            <a:avLst/>
          </a:prstGeom>
          <a:solidFill>
            <a:srgbClr val="F9F9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7)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Sylfaen" pitchFamily="18" charset="0"/>
              </a:rPr>
              <a:t>Միջառարկայական  միջոցառում ` &lt;&lt;Վնասակար սովորույթներ&gt;&gt;</a:t>
            </a:r>
            <a:endParaRPr lang="en-US" sz="32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1)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3429000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FF00"/>
                </a:solidFill>
                <a:latin typeface="Sylfaen" pitchFamily="18" charset="0"/>
              </a:rPr>
              <a:t>Քննարկում միջոցառումից    հետո…</a:t>
            </a:r>
            <a:endParaRPr lang="en-US" sz="4400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1)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2819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Sylfaen" pitchFamily="18" charset="0"/>
              </a:rPr>
              <a:t>Կենսաբանություն</a:t>
            </a:r>
            <a:r>
              <a:rPr lang="en-US" sz="2800" b="1" dirty="0" smtClean="0">
                <a:solidFill>
                  <a:srgbClr val="FFFF00"/>
                </a:solidFill>
                <a:latin typeface="Sylfaen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Sylfaen" pitchFamily="18" charset="0"/>
              </a:rPr>
              <a:t>սպորտ</a:t>
            </a:r>
            <a:r>
              <a:rPr lang="en-US" sz="2800" b="1" dirty="0" smtClean="0">
                <a:solidFill>
                  <a:srgbClr val="FFFF00"/>
                </a:solidFill>
                <a:latin typeface="Sylfaen" pitchFamily="18" charset="0"/>
              </a:rPr>
              <a:t>` </a:t>
            </a:r>
            <a:r>
              <a:rPr lang="en-US" sz="2800" b="1" dirty="0" err="1" smtClean="0">
                <a:solidFill>
                  <a:srgbClr val="FFFF00"/>
                </a:solidFill>
                <a:latin typeface="Sylfaen" pitchFamily="18" charset="0"/>
              </a:rPr>
              <a:t>ռուսերենով</a:t>
            </a:r>
            <a:endParaRPr lang="en-US" sz="2800" b="1" dirty="0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1921" name="Object 1"/>
          <p:cNvGraphicFramePr>
            <a:graphicFrameLocks noChangeAspect="1"/>
          </p:cNvGraphicFramePr>
          <p:nvPr/>
        </p:nvGraphicFramePr>
        <p:xfrm>
          <a:off x="228600" y="762000"/>
          <a:ext cx="8686800" cy="8229600"/>
        </p:xfrm>
        <a:graphic>
          <a:graphicData uri="http://schemas.openxmlformats.org/presentationml/2006/ole">
            <p:oleObj spid="_x0000_s81921" name="Document" r:id="rId3" imgW="5965152" imgH="8221333" progId="Word.Document.12">
              <p:embed/>
            </p:oleObj>
          </a:graphicData>
        </a:graphic>
      </p:graphicFrame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0" y="868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2)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17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  <a:latin typeface="Sylfaen" pitchFamily="18" charset="0"/>
              </a:rPr>
              <a:t>Միջառարկայական  միջոցառում` կենսաբանություն և սպորտ</a:t>
            </a:r>
            <a:endParaRPr lang="en-US" sz="24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նկար-հաշվետվ\20161013_120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59436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Sylfaen" pitchFamily="18" charset="0"/>
              </a:rPr>
              <a:t>Սկսվեց  խնդիրների  քննարկումը</a:t>
            </a:r>
            <a:endParaRPr lang="en-US" sz="36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  <a:latin typeface="Sylfaen" pitchFamily="18" charset="0"/>
              </a:rPr>
              <a:t>Այլընտրանքային պրոբլեմահարուց  դաս</a:t>
            </a:r>
            <a:endParaRPr lang="en-US" sz="3200" b="1" smtClean="0">
              <a:solidFill>
                <a:srgbClr val="FF0000"/>
              </a:solidFill>
              <a:latin typeface="Sylfaen" pitchFamily="18" charset="0"/>
            </a:endParaRPr>
          </a:p>
          <a:p>
            <a:r>
              <a:rPr lang="en-GB" sz="3200" b="1" smtClean="0">
                <a:solidFill>
                  <a:srgbClr val="FF0000"/>
                </a:solidFill>
                <a:latin typeface="Sylfaen" pitchFamily="18" charset="0"/>
              </a:rPr>
              <a:t>,, Աղերի հիդրոլիզ</a:t>
            </a:r>
            <a:r>
              <a:rPr lang="en-GB" sz="3200" b="1" baseline="30000" smtClean="0">
                <a:solidFill>
                  <a:srgbClr val="FF0000"/>
                </a:solidFill>
                <a:latin typeface="Sylfaen" pitchFamily="18" charset="0"/>
              </a:rPr>
              <a:t>, , </a:t>
            </a:r>
            <a:endParaRPr lang="en-US" sz="32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3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19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image-5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2971800"/>
            <a:ext cx="4495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00600" y="381000"/>
            <a:ext cx="419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Sylfaen" pitchFamily="18" charset="0"/>
              </a:rPr>
              <a:t>Դաս-միջոցառում` &lt;&lt;Ամենափրկիչ սոդան&gt;&gt;</a:t>
            </a:r>
            <a:endParaRPr lang="en-US" sz="40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Norayr\Desktop\1\20170321_09314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22407" r="9992" b="8644"/>
          <a:stretch/>
        </p:blipFill>
        <p:spPr bwMode="auto">
          <a:xfrm>
            <a:off x="0" y="1524000"/>
            <a:ext cx="62484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3" name="Picture 2" descr="C:\Users\Norayr\Desktop\1\20170321_0952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2955" r="33168" b="7119"/>
          <a:stretch/>
        </p:blipFill>
        <p:spPr bwMode="auto">
          <a:xfrm>
            <a:off x="6248400" y="2514600"/>
            <a:ext cx="2895600" cy="434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Sylfaen" pitchFamily="18" charset="0"/>
              </a:rPr>
              <a:t>Միջառարկայական միջոցառում անգլերեն լեզվով` </a:t>
            </a:r>
            <a:r>
              <a:rPr lang="en-US" sz="4000" b="1" smtClean="0">
                <a:solidFill>
                  <a:srgbClr val="0070C0"/>
                </a:solidFill>
                <a:latin typeface="Sylfaen" pitchFamily="18" charset="0"/>
              </a:rPr>
              <a:t>&lt;&lt;Մարի Կյուրի&gt;&gt;</a:t>
            </a:r>
            <a:endParaRPr lang="en-US" sz="4000" b="1">
              <a:solidFill>
                <a:srgbClr val="0070C0"/>
              </a:solidFill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image (9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562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image (5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7" y="3429000"/>
            <a:ext cx="76438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38800" y="0"/>
            <a:ext cx="2895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Sylfaen" pitchFamily="18" charset="0"/>
              </a:rPr>
              <a:t>Միջոցառում`</a:t>
            </a:r>
            <a:r>
              <a:rPr lang="en-US" sz="3200" b="1" smtClean="0">
                <a:solidFill>
                  <a:srgbClr val="FF0000"/>
                </a:solidFill>
                <a:latin typeface="Sylfaen" pitchFamily="18" charset="0"/>
              </a:rPr>
              <a:t> &lt;&lt;Մարդու օրգանիզմի քայքայիչներ`ալկոհոլ, ծխախոտ, թմրանյութ&gt;&gt;</a:t>
            </a:r>
            <a:endParaRPr lang="en-US" sz="32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1019_125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1722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  <a:latin typeface="Sylfaen" pitchFamily="18" charset="0"/>
              </a:rPr>
              <a:t>Միջառարկայական միջոցառում` &lt;&lt;Ֆիզիկան և սպորտը&gt;&gt;</a:t>
            </a:r>
            <a:endParaRPr lang="en-US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նկար-հաշվետվ\20161019_132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" y="60960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Sylfaen" pitchFamily="18" charset="0"/>
              </a:rPr>
              <a:t>Քննարկում  միջոցառումից  հետո</a:t>
            </a:r>
            <a:endParaRPr lang="en-US" sz="36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213_121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4864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  <a:latin typeface="Sylfaen" pitchFamily="18" charset="0"/>
              </a:rPr>
              <a:t>Միջ դասարանական մրցույթ` &lt;&lt;Բջիջ&gt;&gt;</a:t>
            </a:r>
            <a:endParaRPr lang="en-US" sz="3600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Sylfaen" pitchFamily="18" charset="0"/>
              </a:rPr>
              <a:t>Դաս</a:t>
            </a:r>
            <a:r>
              <a:rPr kumimoji="0" lang="en-US" sz="2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Sylfaen" pitchFamily="18" charset="0"/>
              </a:rPr>
              <a:t>միջոցառում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D:\միջոցառում\20170609_13044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t="9430" b="2791"/>
          <a:stretch/>
        </p:blipFill>
        <p:spPr bwMode="auto">
          <a:xfrm>
            <a:off x="0" y="838200"/>
            <a:ext cx="9144000" cy="601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0" y="316468"/>
            <a:ext cx="78822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</a:tabLst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Sylfaen" pitchFamily="18" charset="0"/>
              </a:rPr>
              <a:t>,,Գրավիտացիա,, (,,Ձգողություն,,) անգլերեն լեզվով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363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Sylfaen" pitchFamily="18" charset="0"/>
              </a:rPr>
              <a:t>Թեմատիկ միջոցառում` 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Sylfaen" pitchFamily="18" charset="0"/>
              </a:rPr>
              <a:t>&lt;&lt;</a:t>
            </a:r>
            <a:r>
              <a:rPr lang="hy-AM" sz="3200" b="1" smtClean="0">
                <a:solidFill>
                  <a:srgbClr val="FF0000"/>
                </a:solidFill>
                <a:latin typeface="Sylfaen" pitchFamily="18" charset="0"/>
              </a:rPr>
              <a:t> Սինգապուրի կտրուկ զարգացումը</a:t>
            </a:r>
            <a:r>
              <a:rPr lang="en-US" sz="3200" b="1" smtClean="0">
                <a:solidFill>
                  <a:srgbClr val="FF0000"/>
                </a:solidFill>
                <a:latin typeface="Sylfaen" pitchFamily="18" charset="0"/>
              </a:rPr>
              <a:t>&gt;&gt;</a:t>
            </a:r>
            <a:endParaRPr lang="en-US" sz="3200" b="1">
              <a:solidFill>
                <a:srgbClr val="FF0000"/>
              </a:solidFill>
              <a:latin typeface="Sylfaen" pitchFamily="18" charset="0"/>
            </a:endParaRPr>
          </a:p>
        </p:txBody>
      </p:sp>
      <p:pic>
        <p:nvPicPr>
          <p:cNvPr id="3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0" y="1219201"/>
            <a:ext cx="3048000" cy="2895600"/>
          </a:xfrm>
          <a:prstGeom prst="rect">
            <a:avLst/>
          </a:prstGeom>
        </p:spPr>
      </p:pic>
      <p:pic>
        <p:nvPicPr>
          <p:cNvPr id="4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124200" y="2667000"/>
            <a:ext cx="601980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2743200"/>
            <a:ext cx="1082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Sylfaen" pitchFamily="18" charset="0"/>
              </a:rPr>
              <a:t>Բնագետի  ակումբ`  &lt;&lt;Սթրես&gt;&gt;</a:t>
            </a:r>
            <a:endParaRPr lang="en-US" sz="32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21959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FFFF00"/>
                </a:solidFill>
                <a:latin typeface="Sylfaen" pitchFamily="18" charset="0"/>
              </a:rPr>
              <a:t>˜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00800"/>
            <a:ext cx="899160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Sylfaen" pitchFamily="18" charset="0"/>
              </a:rPr>
              <a:t>Մեթոդմիավորման նիստը քիմիական նյութերի պահոցում</a:t>
            </a:r>
            <a:endParaRPr lang="en-US" sz="24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520_140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8674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Զեկույց</a:t>
            </a:r>
            <a:r>
              <a:rPr lang="en-US" sz="2800" dirty="0" smtClean="0">
                <a:solidFill>
                  <a:srgbClr val="FFFF00"/>
                </a:solidFill>
              </a:rPr>
              <a:t>  118 </a:t>
            </a:r>
            <a:r>
              <a:rPr lang="en-US" sz="2800" dirty="0" err="1" smtClean="0">
                <a:solidFill>
                  <a:srgbClr val="FFFF00"/>
                </a:solidFill>
              </a:rPr>
              <a:t>ավագ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դպրոցում</a:t>
            </a:r>
            <a:r>
              <a:rPr lang="en-US" sz="2800" dirty="0" smtClean="0">
                <a:solidFill>
                  <a:srgbClr val="FFFF00"/>
                </a:solidFill>
              </a:rPr>
              <a:t> &lt;&lt;</a:t>
            </a:r>
            <a:r>
              <a:rPr lang="en-US" sz="2800" dirty="0" err="1" smtClean="0">
                <a:solidFill>
                  <a:srgbClr val="FFFF00"/>
                </a:solidFill>
              </a:rPr>
              <a:t>Ես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բնագետ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եմ</a:t>
            </a:r>
            <a:r>
              <a:rPr lang="en-US" sz="2800" dirty="0" smtClean="0">
                <a:solidFill>
                  <a:srgbClr val="FFFF00"/>
                </a:solidFill>
              </a:rPr>
              <a:t>&gt;&gt; </a:t>
            </a:r>
            <a:r>
              <a:rPr lang="en-US" sz="2800" dirty="0" err="1" smtClean="0">
                <a:solidFill>
                  <a:srgbClr val="FFFF00"/>
                </a:solidFill>
              </a:rPr>
              <a:t>խորագրով</a:t>
            </a:r>
            <a:r>
              <a:rPr lang="en-US" sz="2800" dirty="0" smtClean="0">
                <a:solidFill>
                  <a:srgbClr val="FFFF00"/>
                </a:solidFill>
              </a:rPr>
              <a:t>  </a:t>
            </a:r>
            <a:r>
              <a:rPr lang="en-US" sz="2800" dirty="0" err="1" smtClean="0">
                <a:solidFill>
                  <a:srgbClr val="FFFF00"/>
                </a:solidFill>
              </a:rPr>
              <a:t>կոնֆերանսում</a:t>
            </a:r>
            <a:endParaRPr lang="en-US" sz="2800" dirty="0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"/>
            <a:ext cx="746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3600" smtClean="0">
                <a:solidFill>
                  <a:srgbClr val="FF0000"/>
                </a:solidFill>
                <a:latin typeface="Sylfaen" pitchFamily="18" charset="0"/>
              </a:rPr>
              <a:t>Բնագետի</a:t>
            </a:r>
            <a:r>
              <a:rPr lang="hy-AM" sz="3600" smtClean="0">
                <a:solidFill>
                  <a:srgbClr val="FF0000"/>
                </a:solidFill>
              </a:rPr>
              <a:t> ակումբ</a:t>
            </a:r>
            <a:r>
              <a:rPr lang="en-US" sz="3600" smtClean="0">
                <a:solidFill>
                  <a:srgbClr val="FF0000"/>
                </a:solidFill>
              </a:rPr>
              <a:t>` </a:t>
            </a:r>
            <a:r>
              <a:rPr lang="hy-AM" sz="3600" smtClean="0">
                <a:solidFill>
                  <a:srgbClr val="FF0000"/>
                </a:solidFill>
              </a:rPr>
              <a:t>&lt;&lt;Հայերն աշխարհում &gt;&gt; 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3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Nelly\Desktop\VERJIN ZANG 2017\20170504_1345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1219200"/>
            <a:ext cx="8763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Sylfaen" pitchFamily="18" charset="0"/>
              </a:rPr>
              <a:t>Բնագետի ակումբ`&lt;&lt;</a:t>
            </a:r>
            <a:r>
              <a:rPr lang="hy-AM" sz="3200" b="1" smtClean="0">
                <a:solidFill>
                  <a:srgbClr val="FF0000"/>
                </a:solidFill>
                <a:latin typeface="Sylfaen" pitchFamily="18" charset="0"/>
              </a:rPr>
              <a:t>Կյանքն առանց բջջային հեռախոսի և համակարգչի</a:t>
            </a:r>
            <a:r>
              <a:rPr lang="en-US" sz="3200" b="1" smtClean="0">
                <a:solidFill>
                  <a:srgbClr val="FF0000"/>
                </a:solidFill>
                <a:latin typeface="Sylfaen" pitchFamily="18" charset="0"/>
              </a:rPr>
              <a:t>&gt;&gt;</a:t>
            </a:r>
            <a:r>
              <a:rPr lang="en-US" b="1" smtClean="0">
                <a:latin typeface="Sylfaen" pitchFamily="18" charset="0"/>
              </a:rPr>
              <a:t/>
            </a:r>
            <a:br>
              <a:rPr lang="en-US" b="1" smtClean="0">
                <a:latin typeface="Sylfaen" pitchFamily="18" charset="0"/>
              </a:rPr>
            </a:br>
            <a:endParaRPr lang="en-US" b="1"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5626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Sylfaen" pitchFamily="18" charset="0"/>
              </a:rPr>
              <a:t>Բնագիտությունը  անգլերեն լեզվով</a:t>
            </a:r>
            <a:endParaRPr lang="en-US" sz="36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Ստենդային աշխատանք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D:\միջոցառում\20170609_13031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16898" t="1537" r="42814" b="55182"/>
          <a:stretch/>
        </p:blipFill>
        <p:spPr bwMode="auto">
          <a:xfrm>
            <a:off x="0" y="685801"/>
            <a:ext cx="9144000" cy="617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,,Ոչ՛ պատերազմին,,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       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Nelly\Desktop\2017-06-07_22.36.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4572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Sylfaen" pitchFamily="18" charset="0"/>
              </a:rPr>
              <a:t>Ստենդ</a:t>
            </a:r>
            <a:r>
              <a:rPr lang="en-US" sz="2800" b="1" dirty="0" smtClean="0">
                <a:solidFill>
                  <a:srgbClr val="0070C0"/>
                </a:solidFill>
                <a:latin typeface="Sylfaen" pitchFamily="18" charset="0"/>
              </a:rPr>
              <a:t>՝ ,,</a:t>
            </a:r>
            <a:r>
              <a:rPr lang="en-US" sz="2800" b="1" dirty="0" err="1" smtClean="0">
                <a:solidFill>
                  <a:srgbClr val="0070C0"/>
                </a:solidFill>
                <a:latin typeface="Sylfaen" pitchFamily="18" charset="0"/>
              </a:rPr>
              <a:t>Այնշտայնի</a:t>
            </a:r>
            <a:r>
              <a:rPr lang="en-US" sz="2800" b="1" dirty="0" smtClean="0">
                <a:solidFill>
                  <a:srgbClr val="0070C0"/>
                </a:solidFill>
                <a:latin typeface="Sylfae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Sylfaen" pitchFamily="18" charset="0"/>
              </a:rPr>
              <a:t>կյանքն</a:t>
            </a:r>
            <a:r>
              <a:rPr lang="en-US" sz="2800" b="1" dirty="0" smtClean="0">
                <a:solidFill>
                  <a:srgbClr val="0070C0"/>
                </a:solidFill>
                <a:latin typeface="Sylfae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Sylfaen" pitchFamily="18" charset="0"/>
              </a:rPr>
              <a:t>ու</a:t>
            </a:r>
            <a:r>
              <a:rPr lang="en-US" sz="2800" b="1" dirty="0" smtClean="0">
                <a:solidFill>
                  <a:srgbClr val="0070C0"/>
                </a:solidFill>
                <a:latin typeface="Sylfae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Sylfaen" pitchFamily="18" charset="0"/>
              </a:rPr>
              <a:t>գործունեությունը</a:t>
            </a:r>
            <a:r>
              <a:rPr lang="en-US" sz="2800" b="1" dirty="0" smtClean="0">
                <a:solidFill>
                  <a:srgbClr val="0070C0"/>
                </a:solidFill>
                <a:latin typeface="Sylfaen" pitchFamily="18" charset="0"/>
              </a:rPr>
              <a:t>,,</a:t>
            </a:r>
            <a:br>
              <a:rPr lang="en-US" sz="2800" b="1" dirty="0" smtClean="0">
                <a:solidFill>
                  <a:srgbClr val="0070C0"/>
                </a:solidFill>
                <a:latin typeface="Sylfaen" pitchFamily="18" charset="0"/>
              </a:rPr>
            </a:br>
            <a:endParaRPr lang="en-US" sz="2800" b="1" dirty="0">
              <a:solidFill>
                <a:srgbClr val="0070C0"/>
              </a:solidFill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51545C"/>
                </a:solidFill>
                <a:effectLst/>
                <a:latin typeface="Calibri" pitchFamily="34" charset="0"/>
                <a:ea typeface="Times New Roman" pitchFamily="18" charset="0"/>
                <a:cs typeface="Sylfaen" pitchFamily="18" charset="0"/>
              </a:rPr>
              <a:t>Գազային</a:t>
            </a: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51545C"/>
                </a:solidFill>
                <a:effectLst/>
                <a:latin typeface="Roboto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100" b="0" i="0" u="none" strike="noStrike" cap="none" normalizeH="0" baseline="0" smtClean="0">
                <a:ln>
                  <a:noFill/>
                </a:ln>
                <a:solidFill>
                  <a:srgbClr val="51545C"/>
                </a:solidFill>
                <a:effectLst/>
                <a:latin typeface="Calibri" pitchFamily="34" charset="0"/>
                <a:ea typeface="Times New Roman" pitchFamily="18" charset="0"/>
                <a:cs typeface="Sylfaen" pitchFamily="18" charset="0"/>
              </a:rPr>
              <a:t>օրենքներ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1" descr="FotorCreate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4867275"/>
            <a:ext cx="9144000" cy="0"/>
          </a:xfrm>
          <a:prstGeom prst="rect">
            <a:avLst/>
          </a:prstGeom>
          <a:solidFill>
            <a:srgbClr val="F9F9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4864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  <a:latin typeface="Sylfaen" pitchFamily="18" charset="0"/>
              </a:rPr>
              <a:t>Միջառարկայական  դաս-միջոցառում` ֆիզիկա, քիմիա</a:t>
            </a:r>
            <a:endParaRPr lang="en-US" sz="3600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48400"/>
            <a:ext cx="70104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Sylfaen" pitchFamily="18" charset="0"/>
              </a:rPr>
              <a:t>Բնագիտական ակտիվ միջոցառում</a:t>
            </a:r>
            <a:endParaRPr lang="en-US" sz="32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2286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  <a:latin typeface="Sylfaen" pitchFamily="18" charset="0"/>
              </a:rPr>
              <a:t>Ուռ˜ա  ստացվեց փորձը</a:t>
            </a:r>
            <a:endParaRPr lang="en-US" sz="3200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3340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Sylfaen" pitchFamily="18" charset="0"/>
              </a:rPr>
              <a:t>Ապագա երկվորյակ դեղագործները…</a:t>
            </a:r>
            <a:endParaRPr lang="en-US" sz="36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նկար\20161013_121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-1066800"/>
            <a:ext cx="12192000" cy="9753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9436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Sylfaen" pitchFamily="18" charset="0"/>
              </a:rPr>
              <a:t>Մյուս նիստը` քիմիայի կաբինետում </a:t>
            </a:r>
            <a:endParaRPr lang="en-US" sz="36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T1-10\Desktop\Բնագետների Հաշվետվություն,1-ին կիսամյակ\տուն\Резервная_копия_tre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"/>
            <a:ext cx="601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457200"/>
            <a:ext cx="2895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2D050"/>
                </a:solidFill>
                <a:latin typeface="Sylfaen" pitchFamily="18" charset="0"/>
              </a:rPr>
              <a:t>Համադպրոցական միջոցառում</a:t>
            </a:r>
            <a:r>
              <a:rPr lang="en-US" sz="3200" smtClean="0">
                <a:solidFill>
                  <a:srgbClr val="FF0000"/>
                </a:solidFill>
                <a:latin typeface="Sylfaen" pitchFamily="18" charset="0"/>
              </a:rPr>
              <a:t>` </a:t>
            </a:r>
            <a:r>
              <a:rPr lang="en-US" sz="3200" b="1" smtClean="0">
                <a:solidFill>
                  <a:srgbClr val="FF0000"/>
                </a:solidFill>
                <a:latin typeface="Sylfaen" pitchFamily="18" charset="0"/>
              </a:rPr>
              <a:t>&lt;&lt;Հանդուրժողականության մշակույթի ուսուցումը դպրոցում առարկաների միջոցով</a:t>
            </a:r>
            <a:r>
              <a:rPr lang="en-US" sz="2800" b="1" smtClean="0">
                <a:solidFill>
                  <a:srgbClr val="FF0000"/>
                </a:solidFill>
                <a:latin typeface="Sylfaen" pitchFamily="18" charset="0"/>
              </a:rPr>
              <a:t>&gt;&gt;</a:t>
            </a:r>
            <a:endParaRPr lang="en-US" sz="28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3048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  <a:latin typeface="Sylfaen" pitchFamily="18" charset="0"/>
              </a:rPr>
              <a:t>10-ի կենսաքիմիա հոսքը</a:t>
            </a:r>
          </a:p>
          <a:p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4572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Sylfaen" pitchFamily="18" charset="0"/>
              </a:rPr>
              <a:t>Պատրաստվում  է  հերթական միջոցառումը</a:t>
            </a:r>
            <a:endParaRPr lang="en-US" sz="32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52400" y="131738"/>
            <a:ext cx="815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Բնապահպանական</a:t>
            </a:r>
            <a:r>
              <a:rPr kumimoji="0" lang="ru-RU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կոնֆերանս</a:t>
            </a:r>
            <a:r>
              <a:rPr kumimoji="0" lang="ru-RU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,,</a:t>
            </a:r>
            <a:r>
              <a:rPr kumimoji="0" lang="en-US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Երկիրն</a:t>
            </a:r>
            <a:r>
              <a:rPr kumimoji="0" lang="ru-RU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այսօր</a:t>
            </a:r>
            <a:r>
              <a:rPr kumimoji="0" lang="ru-RU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և</a:t>
            </a:r>
            <a:r>
              <a:rPr kumimoji="0" lang="ru-RU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վաղը</a:t>
            </a:r>
            <a:r>
              <a:rPr kumimoji="0" lang="ru-RU" sz="36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,,; </a:t>
            </a:r>
            <a:endParaRPr kumimoji="0" lang="ru-RU" sz="36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09600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Sylfaen" pitchFamily="18" charset="0"/>
              </a:rPr>
              <a:t>Ելույթ է ունենում ապագա աստղագետը…</a:t>
            </a:r>
            <a:endParaRPr lang="en-US" sz="32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0-02-04-1bd9265038793b5001944297c80781738301008fd755fa613ae6bbdf1eeecbf3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3048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Sylfaen" pitchFamily="18" charset="0"/>
              </a:rPr>
              <a:t>Կենֆերանսի </a:t>
            </a:r>
            <a:r>
              <a:rPr lang="en-US" sz="3600" b="1" smtClean="0">
                <a:solidFill>
                  <a:srgbClr val="FF0000"/>
                </a:solidFill>
                <a:latin typeface="Sylfaen" pitchFamily="18" charset="0"/>
              </a:rPr>
              <a:t>կազմակերպիչները</a:t>
            </a:r>
            <a:endParaRPr lang="en-US" sz="36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0960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Sylfaen" pitchFamily="18" charset="0"/>
              </a:rPr>
              <a:t>Կոնֆերանսից  հետո…</a:t>
            </a:r>
            <a:endParaRPr lang="en-US" sz="3600"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7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524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Sylfaen" pitchFamily="18" charset="0"/>
              </a:rPr>
              <a:t>Գնահատում  է  տնօրինությունը` խոսքով  և  ժպիտով</a:t>
            </a:r>
            <a:endParaRPr lang="en-US" sz="36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նկար-հաշվետվ\20170123_111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24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Sylfaen" pitchFamily="18" charset="0"/>
              </a:rPr>
              <a:t>Հաջորդ նիստը կենսաբանական նյութերի պահոցում</a:t>
            </a:r>
            <a:endParaRPr lang="en-US" sz="2800" b="1">
              <a:solidFill>
                <a:srgbClr val="FF00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G:\գունավոր պրինտ\New folder\20170613_122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55626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  <a:latin typeface="Sylfaen" pitchFamily="18" charset="0"/>
              </a:rPr>
              <a:t>Նիստին մասնակցում է տնօրինությունը…</a:t>
            </a:r>
            <a:endParaRPr lang="en-US" sz="3600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533400"/>
            <a:ext cx="7772400" cy="586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:\ՏՆՕՐԵՆ\20170410_114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6248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Sylfaen" pitchFamily="18" charset="0"/>
              </a:rPr>
              <a:t>Խմբում  տիրում է ներդաշնակությունը</a:t>
            </a:r>
            <a:endParaRPr lang="en-US" sz="3200" b="1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86800" cy="655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User\Desktop\նկար-հաշվետվ\image-0-02-05-05aaafdec852697ee81853f99a87e8fb73a2f3719c69bdad26c00ff0e16b1b9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1200" y="0"/>
            <a:ext cx="11506200" cy="70104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6324600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Sylfae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Sylfaen" pitchFamily="18" charset="0"/>
              </a:rPr>
              <a:t>Մեթոդ</a:t>
            </a:r>
            <a:r>
              <a:rPr lang="en-US" sz="3200" dirty="0" smtClean="0">
                <a:solidFill>
                  <a:srgbClr val="FFFF00"/>
                </a:solidFill>
                <a:latin typeface="Sylfae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Sylfaen" pitchFamily="18" charset="0"/>
              </a:rPr>
              <a:t>միավորման</a:t>
            </a:r>
            <a:r>
              <a:rPr lang="en-US" sz="3200" dirty="0" smtClean="0">
                <a:solidFill>
                  <a:srgbClr val="FFFF00"/>
                </a:solidFill>
                <a:latin typeface="Sylfae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Sylfaen" pitchFamily="18" charset="0"/>
              </a:rPr>
              <a:t>անկյունը</a:t>
            </a:r>
            <a:r>
              <a:rPr lang="en-US" sz="3200" dirty="0" smtClean="0">
                <a:solidFill>
                  <a:srgbClr val="FFFF00"/>
                </a:solidFill>
                <a:latin typeface="Sylfaen" pitchFamily="18" charset="0"/>
              </a:rPr>
              <a:t>  </a:t>
            </a:r>
            <a:r>
              <a:rPr lang="en-US" sz="3200" dirty="0" err="1" smtClean="0">
                <a:solidFill>
                  <a:srgbClr val="FFFF00"/>
                </a:solidFill>
                <a:latin typeface="Sylfaen" pitchFamily="18" charset="0"/>
              </a:rPr>
              <a:t>ուսուցչանոցում</a:t>
            </a:r>
            <a:endParaRPr lang="en-US" sz="3200" dirty="0">
              <a:solidFill>
                <a:srgbClr val="FFFF00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334</Words>
  <Application>Microsoft Office PowerPoint</Application>
  <PresentationFormat>On-screen Show (4:3)</PresentationFormat>
  <Paragraphs>64</Paragraphs>
  <Slides>57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ST1-9</cp:lastModifiedBy>
  <cp:revision>175</cp:revision>
  <dcterms:created xsi:type="dcterms:W3CDTF">2017-06-15T14:13:30Z</dcterms:created>
  <dcterms:modified xsi:type="dcterms:W3CDTF">2017-06-27T07:49:59Z</dcterms:modified>
</cp:coreProperties>
</file>