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8C945-A164-45AE-BB3A-04120ADCB039}" type="datetimeFigureOut">
              <a:rPr lang="en-US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27B33-8898-4213-B72F-5E4B48F2B93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7B33-8898-4213-B72F-5E4B48F2B93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0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7B33-8898-4213-B72F-5E4B48F2B93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7B33-8898-4213-B72F-5E4B48F2B93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7B33-8898-4213-B72F-5E4B48F2B93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3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7B33-8898-4213-B72F-5E4B48F2B93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7B33-8898-4213-B72F-5E4B48F2B93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44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7B33-8898-4213-B72F-5E4B48F2B93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91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7B33-8898-4213-B72F-5E4B48F2B93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2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611" y="1576158"/>
            <a:ext cx="8727014" cy="2544992"/>
          </a:xfrm>
        </p:spPr>
        <p:txBody>
          <a:bodyPr>
            <a:normAutofit fontScale="90000"/>
          </a:bodyPr>
          <a:lstStyle/>
          <a:p>
            <a:r>
              <a:rPr lang="hy-AM" dirty="0">
                <a:latin typeface="Tw Cen MT" charset="0"/>
              </a:rPr>
              <a:t>Ի ՞նչ է H1N1</a:t>
            </a:r>
            <a:r>
              <a:rPr lang="en-US" dirty="0">
                <a:latin typeface="Tw Cen MT" charset="0"/>
              </a:rPr>
              <a:t> </a:t>
            </a:r>
            <a:r>
              <a:rPr lang="hy-AM" dirty="0"/>
              <a:t>գրիպը                                                                ԵՎ      ի ՞նչպես կանխարգելել այն</a:t>
            </a:r>
            <a:br>
              <a:rPr lang="hy-AM" dirty="0"/>
            </a:br>
            <a:br>
              <a:rPr lang="hy-AM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27" y="3214204"/>
            <a:ext cx="5860065" cy="36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y-AM" b="1" dirty="0"/>
              <a:t>Մի քիչ պատմություն</a:t>
            </a:r>
            <a:endParaRPr lang="en-US" b="1" dirty="0"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7684" y="2366963"/>
            <a:ext cx="10619916" cy="35892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z-Cyrl-AZ" dirty="0">
                <a:latin typeface="Tw Cen MT" charset="0"/>
              </a:rPr>
              <a:t>А/</a:t>
            </a:r>
            <a:r>
              <a:rPr lang="en-US" dirty="0">
                <a:latin typeface="Tw Cen MT" charset="0"/>
              </a:rPr>
              <a:t>H1N1</a:t>
            </a:r>
            <a:r>
              <a:rPr lang="hy-AM" dirty="0">
                <a:latin typeface="Tw Cen MT" charset="0"/>
              </a:rPr>
              <a:t>գրիպն Ամերիկացի գիտնական Ռիչարդ Շոուպի կողմից բացահայտվել է  1931-ին, սակայն ընդամենը 2009-ին է հայտնի դարձել որպես  «խոզի գրիպ»: Հենց 2009-ին` հունիսի 11-ին Առողջապահության համաշխարհային կազմակերպությունը   (ԱՀԿ) պաշտոնապես տեղեկացրել է </a:t>
            </a:r>
            <a:r>
              <a:rPr lang="en-US" dirty="0">
                <a:latin typeface="Tw Cen MT" charset="0"/>
              </a:rPr>
              <a:t>A(H1N1/09) </a:t>
            </a:r>
            <a:r>
              <a:rPr lang="hy-AM" dirty="0"/>
              <a:t>գրիպի սկսվող պանդեմիայի մասին, որը, ԱՀԿ-ի խոսքով, ավարտվեց ընդամենը  2010-ի կեսին` խլելով հազար մարդու կյանք:</a:t>
            </a:r>
            <a:endParaRPr lang="en-US" dirty="0">
              <a:latin typeface="Tw Cen MT" charset="0"/>
            </a:endParaRPr>
          </a:p>
        </p:txBody>
      </p:sp>
      <p:pic>
        <p:nvPicPr>
          <p:cNvPr id="4" name="Picture 3" descr="14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038" y="228600"/>
            <a:ext cx="3402744" cy="212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3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950" y="619125"/>
            <a:ext cx="8525650" cy="1595438"/>
          </a:xfrm>
        </p:spPr>
        <p:txBody>
          <a:bodyPr/>
          <a:lstStyle/>
          <a:p>
            <a:r>
              <a:rPr lang="en-US"/>
              <a:t>Ո</a:t>
            </a:r>
            <a:r>
              <a:rPr lang="hy-AM" dirty="0"/>
              <a:t> ՞</a:t>
            </a:r>
            <a:r>
              <a:rPr lang="en-US"/>
              <a:t>րքանով է այն վտանգավոր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5365" y="2054218"/>
            <a:ext cx="11347510" cy="403225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endParaRPr lang="en-US" dirty="0">
              <a:latin typeface="Tw Cen MT" charset="0"/>
            </a:endParaRPr>
          </a:p>
          <a:p>
            <a:r>
              <a:rPr lang="hy-AM" dirty="0">
                <a:latin typeface="Tw Cen MT" charset="0"/>
              </a:rPr>
              <a:t>2009-ին </a:t>
            </a:r>
            <a:r>
              <a:rPr lang="en-US" dirty="0">
                <a:latin typeface="Tw Cen MT" charset="0"/>
              </a:rPr>
              <a:t>H1N1-</a:t>
            </a:r>
            <a:r>
              <a:rPr lang="hy-AM" dirty="0">
                <a:latin typeface="Tw Cen MT" charset="0"/>
              </a:rPr>
              <a:t>ն իրոք  շատ վտանգավոր էր. աշխարհը պատրաստ չէր այդ համաճարակին, այդ պատճառով դա այդքան շատ կյանք խլեց: Այսօր սակայն,  </a:t>
            </a:r>
            <a:r>
              <a:rPr lang="en-US" dirty="0">
                <a:latin typeface="Tw Cen MT" charset="0"/>
              </a:rPr>
              <a:t>H1N1-</a:t>
            </a:r>
            <a:r>
              <a:rPr lang="hy-AM" dirty="0">
                <a:latin typeface="Tw Cen MT" charset="0"/>
              </a:rPr>
              <a:t>ը պանդեմիկ գրիպիցվերածվել է սովորական սեզոնային գրիպի. տվյալներ չկան այն մասին, որ դրանից մահացությունը գերազանցում է գրիպի այլ տեսակներից մահացությունը:  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>
                <a:latin typeface="Tw Cen MT" charset="0"/>
              </a:rPr>
              <a:t>Ինչպես պնդում են մասնագետները, այսօր խոզի գրիպը մարդու մոտ անցնում է այնպես, ինչպես ցանկացած այլ գրիպ: Դեպքերի մեծ մասում եթե հիվանդն ընդհանուր առմամբ առողջ է, գրիպը մեկ շաբաթից անցնում է առանց նույնիսկ դեղերով բուժման: 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>
                <a:latin typeface="Tw Cen MT" charset="0"/>
              </a:rPr>
              <a:t>Սակայն այսպես կոչված ռիսկի խմբերից մարդկանց մոտ խոզի գրիպը, ինչպես եւ գրիպի այլ տարատեսակները կարող են մի շարք բարդություններ առաջացնել, օրինակ` մանրէածին կամ հարուցիչային թոքաբորբ  (վերջինս զգայուն չէ հակաբիոտիկների նկատմամբ եւ ճիշտ բուժման բացակայության դեպքում կարող է շատ կարճ ժամանակում սպանել մարդուն</a:t>
            </a:r>
            <a:endParaRPr lang="en-US" dirty="0">
              <a:latin typeface="Tw Cen MT" charset="0"/>
            </a:endParaRPr>
          </a:p>
          <a:p>
            <a:endParaRPr lang="en-US" dirty="0"/>
          </a:p>
        </p:txBody>
      </p:sp>
      <p:pic>
        <p:nvPicPr>
          <p:cNvPr id="5" name="Picture 4" descr="123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8"/>
            <a:ext cx="2672316" cy="23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5113390" cy="1595438"/>
          </a:xfrm>
        </p:spPr>
        <p:txBody>
          <a:bodyPr/>
          <a:lstStyle/>
          <a:p>
            <a:r>
              <a:rPr lang="en-US"/>
              <a:t>Ո</a:t>
            </a:r>
            <a:r>
              <a:rPr lang="hy-AM" dirty="0"/>
              <a:t> ՞</a:t>
            </a:r>
            <a:r>
              <a:rPr lang="en-US"/>
              <a:t>վքեր են ռիսկի խմբում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6183" y="2185988"/>
            <a:ext cx="11101417" cy="413022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hy-AM" dirty="0"/>
              <a:t>Գրիպով վարակվելուց հետո բարդացումների առաջացման ռիսկն ավելի բարձր է թույլ իմունիտետ ունեցող մարդկանց մոտ: Դրանք են նախ եւ առաջ. 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Հղի կանայք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 Փոքր երեխաները (նշենք, որ Հայաստանում վարակվածների մեծամասնությունը մինչեւ 18 տարեկան մարդիկ են)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 Տարեցներ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 Թոքերի խրոնիկական հիվանդություններով մարդիկ 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Սիրտ-անոթային հիվանություններով մարդիկ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Ուռուցքային հիվանդություններով մարդիկ, հատկապես եթե քիմիաթերապիա են ստանում</a:t>
            </a:r>
            <a:endParaRPr lang="en-US" dirty="0">
              <a:latin typeface="Tw Cen MT" charset="0"/>
            </a:endParaRPr>
          </a:p>
          <a:p>
            <a:pPr marL="0" indent="0" algn="just">
              <a:buNone/>
            </a:pPr>
            <a:r>
              <a:rPr lang="hy-AM" dirty="0"/>
              <a:t> .   Ճնշված իմունիտետով մարդիկ (օրինակ` օրգանի փոխպատվաստումից հետո)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 Արյան հիվանդություններով մարդիկ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Կարծիք կա, որ հիվանդի մոտ ճարպակալման առկայությունը եւս կարող է վատացնել հիվանդության ընթացքն ու կանխատեսումները: </a:t>
            </a:r>
            <a:endParaRPr lang="en-US" dirty="0">
              <a:latin typeface="Tw Cen MT" charset="0"/>
            </a:endParaRPr>
          </a:p>
          <a:p>
            <a:endParaRPr lang="en-US" dirty="0"/>
          </a:p>
        </p:txBody>
      </p:sp>
      <p:pic>
        <p:nvPicPr>
          <p:cNvPr id="4" name="Picture 3" descr="85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88" y="-27002"/>
            <a:ext cx="3727450" cy="21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6671565" cy="1595438"/>
          </a:xfrm>
        </p:spPr>
        <p:txBody>
          <a:bodyPr/>
          <a:lstStyle/>
          <a:p>
            <a:pPr algn="just"/>
            <a:r>
              <a:rPr lang="hy-AM" b="1" dirty="0">
                <a:latin typeface="Tw Cen MT" charset="0"/>
              </a:rPr>
              <a:t>Ի ՞նչպես է դրսեվորվում </a:t>
            </a:r>
            <a:r>
              <a:rPr lang="en-US" b="1" dirty="0">
                <a:latin typeface="Tw Cen MT" charset="0"/>
              </a:rPr>
              <a:t>H1N1 </a:t>
            </a:r>
            <a:r>
              <a:rPr lang="hy-AM" b="1" dirty="0">
                <a:latin typeface="Tw Cen MT" charset="0"/>
              </a:rPr>
              <a:t>գրիպը</a:t>
            </a:r>
            <a:endParaRPr lang="en-US" b="1" dirty="0"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659" y="2366963"/>
            <a:ext cx="11199941" cy="422816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y-AM" dirty="0">
                <a:latin typeface="Tw Cen MT" charset="0"/>
              </a:rPr>
              <a:t>Քանի որ այսօր </a:t>
            </a:r>
            <a:r>
              <a:rPr lang="en-US" dirty="0">
                <a:latin typeface="Tw Cen MT" charset="0"/>
              </a:rPr>
              <a:t>H1N1-</a:t>
            </a:r>
            <a:r>
              <a:rPr lang="hy-AM" dirty="0">
                <a:latin typeface="Tw Cen MT" charset="0"/>
              </a:rPr>
              <a:t>ն</a:t>
            </a:r>
            <a:r>
              <a:rPr lang="hy-AM" dirty="0"/>
              <a:t>ընթանում է այնպես, ինչպես գրիպի այլ տարատեսակները, նրա ախտանիշներն էլ նման են մյուսների ախտանիշներին. դրանք են ջերմաստիճանի բարձրացումը, գլխացավը, մկաններում եւ ամբողջ մարմնում ցավը, հազը, հարբուխը: Որոշ դեպքերում կարող է ի հայտ գալ փորլուծություն, փսխում եւ ստամոքսի ցավեր: Բոլոր այդ ախտանիշները կարող են դրսեւորվել վարակումից  2-3 օր անց: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Ինքը` հիվանդն իր ախտանիշներով չի կարող հասկանալ, թե իր մոտ գրիպի ինչ տեսակ է. միայն լաբորատոր անալիզը կկարողանա  պարզել դա:  Ավելին, ինչպես նշում են մասնագետները, գրիպի բոլոր տեսակների բուժումը միանման է, այդ պատճառով հիմնականում համաճարակաբաններին է պետք  իմանալ, թե գրիպի հենց որ տեսակն  է տարածված այդ սեզոնում: </a:t>
            </a:r>
            <a:endParaRPr lang="en-US" dirty="0">
              <a:latin typeface="Tw Cen MT" charset="0"/>
            </a:endParaRPr>
          </a:p>
          <a:p>
            <a:endParaRPr lang="en-US" dirty="0"/>
          </a:p>
        </p:txBody>
      </p:sp>
      <p:pic>
        <p:nvPicPr>
          <p:cNvPr id="4" name="Picture 3" descr="56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11113"/>
            <a:ext cx="3394614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5802350" cy="1595438"/>
          </a:xfrm>
        </p:spPr>
        <p:txBody>
          <a:bodyPr/>
          <a:lstStyle/>
          <a:p>
            <a:pPr algn="just"/>
            <a:r>
              <a:rPr lang="hy-AM" b="1" dirty="0">
                <a:latin typeface="Tw Cen MT" charset="0"/>
              </a:rPr>
              <a:t>Ի ՞նչպես պաշտպանվել </a:t>
            </a:r>
            <a:r>
              <a:rPr lang="en-US" b="1" dirty="0">
                <a:latin typeface="Tw Cen MT" charset="0"/>
              </a:rPr>
              <a:t>H1N1-</a:t>
            </a:r>
            <a:r>
              <a:rPr lang="hy-AM" b="1" dirty="0">
                <a:latin typeface="Tw Cen MT" charset="0"/>
              </a:rPr>
              <a:t>ից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7353" y="2366963"/>
            <a:ext cx="10970247" cy="40148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y-AM" dirty="0"/>
              <a:t>Գրիպով չվարակվելու համար մասնագետները խորհուրդ են տալիս հետեւյալ միջոցները ձեռք առնել.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 Հաճախ օդափոխել տարածքները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 Հիվանդ մարդկանց 1-2 մետրից ավելի չմոտենալ</a:t>
            </a:r>
            <a:endParaRPr lang="en-US" dirty="0">
              <a:latin typeface="Tw Cen MT" charset="0"/>
            </a:endParaRPr>
          </a:p>
          <a:p>
            <a:pPr marL="0" indent="0" algn="just">
              <a:buNone/>
            </a:pPr>
            <a:r>
              <a:rPr lang="hy-AM" dirty="0"/>
              <a:t>• Բազմամարդ վայրերում, ինչպես նաեւ տարածքներում, որտեղ կարող են          հիվանդներ  լինել,  բժշկական դիմակներ կրել </a:t>
            </a:r>
            <a:endParaRPr lang="en-US" dirty="0">
              <a:latin typeface="Tw Cen MT" charset="0"/>
            </a:endParaRPr>
          </a:p>
          <a:p>
            <a:pPr marL="0" indent="0" algn="just">
              <a:buNone/>
            </a:pPr>
            <a:r>
              <a:rPr lang="hy-AM" dirty="0"/>
              <a:t>• Հաճախ լվանալ ձեռքերը</a:t>
            </a:r>
            <a:endParaRPr lang="en-US" dirty="0">
              <a:latin typeface="Tw Cen MT" charset="0"/>
            </a:endParaRPr>
          </a:p>
          <a:p>
            <a:pPr marL="0" indent="0" algn="just">
              <a:buNone/>
            </a:pPr>
            <a:r>
              <a:rPr lang="hy-AM" dirty="0"/>
              <a:t>• Հաճախ թաց գործվածքով սրբել մակերեւույթները                                                            • Մտածել գրիպի դեմ պատվաստվելու մասին, հատկապես եթե դուք ռիսկի խմբում եք: </a:t>
            </a:r>
            <a:endParaRPr lang="en-US" dirty="0">
              <a:latin typeface="Tw Cen MT" charset="0"/>
            </a:endParaRPr>
          </a:p>
          <a:p>
            <a:endParaRPr lang="en-US" dirty="0"/>
          </a:p>
        </p:txBody>
      </p:sp>
      <p:pic>
        <p:nvPicPr>
          <p:cNvPr id="4" name="Picture 3" descr="washing-han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63" y="10551"/>
            <a:ext cx="4468812" cy="22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y-AM" b="1" dirty="0"/>
              <a:t>Երբ դիմել բժշկի</a:t>
            </a:r>
            <a:endParaRPr lang="en-US" b="1" dirty="0"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6573" y="2268523"/>
            <a:ext cx="10921027" cy="3522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y-AM" dirty="0"/>
              <a:t>Եթե բարձր ջերմաստիճանը ձեզ մոտ պահպանվում է  48 ժամից ավելի, դա արդեն բժշկի դիմելու առիթ է:</a:t>
            </a:r>
            <a:endParaRPr lang="en-US" dirty="0">
              <a:latin typeface="Tw Cen MT" charset="0"/>
            </a:endParaRPr>
          </a:p>
          <a:p>
            <a:pPr algn="just"/>
            <a:r>
              <a:rPr lang="hy-AM" dirty="0"/>
              <a:t>Մասնագետները հիշեցնում են, որ եթե դուք գրիպի ախտանիշներ ունեք, եթե ջերմաստիճանը բարձր է եւ վատ ինքնազգացողություն ունեք, ավելի լավ է տանը չնստել եւ ինքնաբուժմամբ չզբաղվել: Ի վերջո այս տարի գրիպի զոհ դարձած մարդկանց մեծամասնությունը հիվանդանոց է դիմել հիվանդանալու 7-10-րդ օրը, մինչդեռ դա պիտի անեին արդեն 2-3-րդ օրը:</a:t>
            </a:r>
            <a:endParaRPr lang="en-US" dirty="0">
              <a:latin typeface="Tw Cen MT" charset="0"/>
            </a:endParaRPr>
          </a:p>
          <a:p>
            <a:endParaRPr lang="en-US" dirty="0"/>
          </a:p>
        </p:txBody>
      </p:sp>
      <p:pic>
        <p:nvPicPr>
          <p:cNvPr id="4" name="Picture 3" descr="bjish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-6903"/>
            <a:ext cx="3611563" cy="22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առողջություն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600"/>
              <a:t> </a:t>
            </a:r>
            <a:endParaRPr lang="en-US" sz="6600" dirty="0"/>
          </a:p>
        </p:txBody>
      </p:sp>
      <p:pic>
        <p:nvPicPr>
          <p:cNvPr id="4" name="Picture 3" descr="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44" y="2367092"/>
            <a:ext cx="8631001" cy="35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0</Words>
  <Application>Microsoft Office PowerPoint</Application>
  <PresentationFormat>Widescreen</PresentationFormat>
  <Paragraphs>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Droplet</vt:lpstr>
      <vt:lpstr>Ի ՞նչ է H1N1 գրիպը                                                                ԵՎ      ի ՞նչպես կանխարգելել այն  </vt:lpstr>
      <vt:lpstr>Մի քիչ պատմություն</vt:lpstr>
      <vt:lpstr>Ո ՞րքանով է այն վտանգավոր</vt:lpstr>
      <vt:lpstr>Ո ՞վքեր են ռիսկի խմբում </vt:lpstr>
      <vt:lpstr>Ի ՞նչպես է դրսեվորվում H1N1 գրիպը</vt:lpstr>
      <vt:lpstr>Ի ՞նչպես պաշտպանվել H1N1-ից</vt:lpstr>
      <vt:lpstr>Երբ դիմել բժշկի</vt:lpstr>
      <vt:lpstr>առողջություն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</cp:revision>
  <dcterms:created xsi:type="dcterms:W3CDTF">2014-09-12T17:25:11Z</dcterms:created>
  <dcterms:modified xsi:type="dcterms:W3CDTF">2016-01-25T16:01:52Z</dcterms:modified>
</cp:coreProperties>
</file>